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59" r:id="rId4"/>
    <p:sldId id="339" r:id="rId5"/>
    <p:sldId id="261" r:id="rId6"/>
    <p:sldId id="273" r:id="rId7"/>
    <p:sldId id="340" r:id="rId8"/>
    <p:sldId id="341" r:id="rId9"/>
    <p:sldId id="342" r:id="rId10"/>
    <p:sldId id="343" r:id="rId11"/>
    <p:sldId id="344" r:id="rId12"/>
    <p:sldId id="345" r:id="rId13"/>
    <p:sldId id="360" r:id="rId14"/>
    <p:sldId id="346" r:id="rId15"/>
    <p:sldId id="347" r:id="rId16"/>
    <p:sldId id="348" r:id="rId17"/>
    <p:sldId id="349" r:id="rId18"/>
    <p:sldId id="350" r:id="rId19"/>
    <p:sldId id="367" r:id="rId20"/>
    <p:sldId id="351" r:id="rId21"/>
    <p:sldId id="352" r:id="rId22"/>
    <p:sldId id="353" r:id="rId23"/>
    <p:sldId id="373" r:id="rId24"/>
    <p:sldId id="374" r:id="rId25"/>
    <p:sldId id="375" r:id="rId26"/>
    <p:sldId id="381" r:id="rId27"/>
    <p:sldId id="383" r:id="rId28"/>
    <p:sldId id="368" r:id="rId29"/>
    <p:sldId id="355" r:id="rId30"/>
    <p:sldId id="376" r:id="rId31"/>
    <p:sldId id="377" r:id="rId32"/>
    <p:sldId id="378" r:id="rId33"/>
    <p:sldId id="382" r:id="rId34"/>
    <p:sldId id="379" r:id="rId35"/>
    <p:sldId id="384" r:id="rId36"/>
    <p:sldId id="358" r:id="rId37"/>
    <p:sldId id="359" r:id="rId38"/>
    <p:sldId id="361" r:id="rId39"/>
    <p:sldId id="362" r:id="rId40"/>
    <p:sldId id="363" r:id="rId41"/>
    <p:sldId id="312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D729"/>
    <a:srgbClr val="CA0078"/>
    <a:srgbClr val="149089"/>
    <a:srgbClr val="4C6169"/>
    <a:srgbClr val="123E64"/>
    <a:srgbClr val="FF8641"/>
    <a:srgbClr val="111111"/>
    <a:srgbClr val="FFFFFF"/>
    <a:srgbClr val="73BFDD"/>
    <a:srgbClr val="14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 snapToObjects="1">
      <p:cViewPr varScale="1">
        <p:scale>
          <a:sx n="146" d="100"/>
          <a:sy n="146" d="100"/>
        </p:scale>
        <p:origin x="82" y="27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2-01T21:33:23.848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ignorePressure" value="1"/>
    </inkml:brush>
  </inkml:definitions>
  <inkml:trace contextRef="#ctx0" brushRef="#br0">11459 7314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2-01T21:33:23.849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ignorePressure" value="1"/>
    </inkml:brush>
  </inkml:definitions>
  <inkml:trace contextRef="#ctx0" brushRef="#br0">10598 7075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4.emf"/><Relationship Id="rId7" Type="http://schemas.openxmlformats.org/officeDocument/2006/relationships/image" Target="../media/image42.gif"/><Relationship Id="rId12" Type="http://schemas.openxmlformats.org/officeDocument/2006/relationships/image" Target="../media/image46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11" Type="http://schemas.openxmlformats.org/officeDocument/2006/relationships/image" Target="../media/image45.emf"/><Relationship Id="rId5" Type="http://schemas.openxmlformats.org/officeDocument/2006/relationships/customXml" Target="../ink/ink2.xml"/><Relationship Id="rId10" Type="http://schemas.openxmlformats.org/officeDocument/2006/relationships/image" Target="../media/image40.png"/><Relationship Id="rId4" Type="http://schemas.openxmlformats.org/officeDocument/2006/relationships/customXml" Target="../ink/ink1.xml"/><Relationship Id="rId9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Best Experience &amp; Features</a:t>
            </a:r>
          </a:p>
        </p:txBody>
      </p:sp>
      <p:pic>
        <p:nvPicPr>
          <p:cNvPr id="2050" name="Picture 2" descr="http://teamspeed.com/forums/attachment.php?attachmentid=93937&amp;d=1329263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7" y="1469926"/>
            <a:ext cx="4861545" cy="33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177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But I </a:t>
            </a:r>
            <a:r>
              <a:rPr lang="nb-NO" i="1" dirty="0"/>
              <a:t>Choose </a:t>
            </a:r>
            <a:r>
              <a:rPr lang="nb-NO" dirty="0"/>
              <a:t>To Drive One Of These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960" y="1635646"/>
            <a:ext cx="5292080" cy="290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8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What’s This Got To Do With Backup?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266928" cy="3096294"/>
          </a:xfrm>
        </p:spPr>
        <p:txBody>
          <a:bodyPr>
            <a:normAutofit/>
          </a:bodyPr>
          <a:lstStyle/>
          <a:p>
            <a:r>
              <a:rPr lang="en-IE" dirty="0"/>
              <a:t>We are not paid to play with backup tools</a:t>
            </a:r>
          </a:p>
          <a:p>
            <a:r>
              <a:rPr lang="en-IE" dirty="0"/>
              <a:t>Bells and whistles are useless</a:t>
            </a:r>
          </a:p>
          <a:p>
            <a:r>
              <a:rPr lang="en-IE" dirty="0"/>
              <a:t>The business wants these things from my backup tools:</a:t>
            </a:r>
          </a:p>
          <a:p>
            <a:pPr lvl="1"/>
            <a:r>
              <a:rPr lang="en-IE" dirty="0"/>
              <a:t>Quick/reliable backup</a:t>
            </a:r>
          </a:p>
          <a:p>
            <a:pPr lvl="1"/>
            <a:r>
              <a:rPr lang="nb-NO" dirty="0"/>
              <a:t>Quick/reliable restore</a:t>
            </a:r>
          </a:p>
          <a:p>
            <a:pPr lvl="1"/>
            <a:r>
              <a:rPr lang="nb-NO" dirty="0"/>
              <a:t>Short- &amp; long-term retention</a:t>
            </a:r>
          </a:p>
          <a:p>
            <a:pPr lvl="1"/>
            <a:r>
              <a:rPr lang="nb-NO" dirty="0"/>
              <a:t>Cost effectiveness</a:t>
            </a:r>
          </a:p>
          <a:p>
            <a:pPr lvl="1"/>
            <a:r>
              <a:rPr lang="nb-NO" dirty="0"/>
              <a:t>IT to use it as little as possible</a:t>
            </a:r>
          </a:p>
        </p:txBody>
      </p:sp>
      <p:pic>
        <p:nvPicPr>
          <p:cNvPr id="4" name="Picture 6" descr="http://smartactors.com/wp-content/uploads/old/yelling%20in%20e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3114" y="2067694"/>
            <a:ext cx="2859890" cy="190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6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Cloud-Era Backup</a:t>
            </a:r>
          </a:p>
        </p:txBody>
      </p:sp>
    </p:spTree>
    <p:extLst>
      <p:ext uri="{BB962C8B-B14F-4D97-AF65-F5344CB8AC3E}">
        <p14:creationId xmlns:p14="http://schemas.microsoft.com/office/powerpoint/2010/main" val="316501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Never Ending Love Affair With Tape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978896" cy="3384326"/>
          </a:xfrm>
        </p:spPr>
        <p:txBody>
          <a:bodyPr>
            <a:normAutofit/>
          </a:bodyPr>
          <a:lstStyle/>
          <a:p>
            <a:pPr marL="457200" indent="-457200"/>
            <a:r>
              <a:rPr lang="en-IE" dirty="0"/>
              <a:t>Transistor radios weren’t available yet</a:t>
            </a:r>
          </a:p>
          <a:p>
            <a:pPr marL="457200" indent="-457200"/>
            <a:r>
              <a:rPr lang="en-IE" dirty="0"/>
              <a:t>“The Day the Earth Stood Still” was released</a:t>
            </a:r>
          </a:p>
          <a:p>
            <a:pPr marL="457200" indent="-457200"/>
            <a:r>
              <a:rPr lang="en-IE" dirty="0"/>
              <a:t>Tony Bennett was topping the music charts</a:t>
            </a:r>
          </a:p>
          <a:p>
            <a:pPr marL="457200" indent="-457200"/>
            <a:r>
              <a:rPr lang="en-IE" dirty="0"/>
              <a:t>We still hadn’t sent a craft into Space</a:t>
            </a:r>
          </a:p>
          <a:p>
            <a:pPr marL="457200" indent="-457200"/>
            <a:r>
              <a:rPr lang="en-US" dirty="0"/>
              <a:t>The first hydrogen bomb wasn’t detonated</a:t>
            </a:r>
          </a:p>
          <a:p>
            <a:endParaRPr lang="nb-NO" dirty="0"/>
          </a:p>
        </p:txBody>
      </p:sp>
      <p:pic>
        <p:nvPicPr>
          <p:cNvPr id="4" name="Picture 2" descr="http://idolosol.com/images/1950s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635646"/>
            <a:ext cx="3179268" cy="267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559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Tape Huggers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Tape drives</a:t>
            </a:r>
          </a:p>
          <a:p>
            <a:pPr lvl="1"/>
            <a:r>
              <a:rPr lang="en-IE" dirty="0"/>
              <a:t>Unreliable</a:t>
            </a:r>
          </a:p>
          <a:p>
            <a:pPr lvl="1"/>
            <a:r>
              <a:rPr lang="en-IE" dirty="0"/>
              <a:t>Lifespan isn’t as long as required retention</a:t>
            </a:r>
          </a:p>
          <a:p>
            <a:r>
              <a:rPr lang="nb-NO" dirty="0"/>
              <a:t>Tape Media</a:t>
            </a:r>
          </a:p>
          <a:p>
            <a:pPr lvl="1"/>
            <a:r>
              <a:rPr lang="nb-NO" dirty="0"/>
              <a:t>Unreliable</a:t>
            </a:r>
          </a:p>
          <a:p>
            <a:pPr lvl="1"/>
            <a:r>
              <a:rPr lang="nb-NO" dirty="0"/>
              <a:t>Expensive</a:t>
            </a:r>
          </a:p>
          <a:p>
            <a:pPr lvl="1"/>
            <a:r>
              <a:rPr lang="nb-NO" dirty="0"/>
              <a:t>Slow to restore</a:t>
            </a:r>
          </a:p>
          <a:p>
            <a:r>
              <a:rPr lang="nb-NO" dirty="0"/>
              <a:t>Off-Site Storage</a:t>
            </a:r>
          </a:p>
          <a:p>
            <a:pPr lvl="1"/>
            <a:r>
              <a:rPr lang="nb-NO" dirty="0"/>
              <a:t>Replication = impossible</a:t>
            </a:r>
          </a:p>
          <a:p>
            <a:pPr lvl="1"/>
            <a:r>
              <a:rPr lang="nb-NO" dirty="0"/>
              <a:t>Re-call of tapes takes too long</a:t>
            </a:r>
          </a:p>
        </p:txBody>
      </p:sp>
      <p:pic>
        <p:nvPicPr>
          <p:cNvPr id="4" name="Picture 2" descr="https://upload.wikimedia.org/wikipedia/commons/5/52/Commodore-Datasset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60301"/>
            <a:ext cx="2424529" cy="197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069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Pre-Virtualization-Era Backup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050904" cy="3456334"/>
          </a:xfrm>
        </p:spPr>
        <p:txBody>
          <a:bodyPr>
            <a:normAutofit/>
          </a:bodyPr>
          <a:lstStyle/>
          <a:p>
            <a:r>
              <a:rPr lang="en-IE" dirty="0"/>
              <a:t>Traits</a:t>
            </a:r>
          </a:p>
          <a:p>
            <a:pPr lvl="1"/>
            <a:r>
              <a:rPr lang="en-IE" dirty="0"/>
              <a:t>Perpetual (CAPEX) licensing</a:t>
            </a:r>
          </a:p>
          <a:p>
            <a:pPr lvl="1"/>
            <a:r>
              <a:rPr lang="en-IE" dirty="0"/>
              <a:t>Existed before virtualization</a:t>
            </a:r>
          </a:p>
          <a:p>
            <a:pPr lvl="1"/>
            <a:r>
              <a:rPr lang="en-IE" dirty="0"/>
              <a:t>Often uses tape as primary media</a:t>
            </a:r>
          </a:p>
          <a:p>
            <a:pPr lvl="1"/>
            <a:r>
              <a:rPr lang="en-IE" dirty="0"/>
              <a:t>Disk-to-Disk (D2D) backup is secondary</a:t>
            </a:r>
          </a:p>
          <a:p>
            <a:pPr lvl="1"/>
            <a:r>
              <a:rPr lang="en-IE" dirty="0"/>
              <a:t>Backup/restore of VMs is buggy or non-existent</a:t>
            </a:r>
          </a:p>
          <a:p>
            <a:r>
              <a:rPr lang="en-IE" dirty="0"/>
              <a:t>Comfort food for the tape huggers</a:t>
            </a:r>
          </a:p>
          <a:p>
            <a:r>
              <a:rPr lang="en-IE" dirty="0"/>
              <a:t>Seriously, dump this stuff now!</a:t>
            </a:r>
          </a:p>
        </p:txBody>
      </p:sp>
      <p:pic>
        <p:nvPicPr>
          <p:cNvPr id="3074" name="Picture 2" descr="https://s-media-cache-ak0.pinimg.com/originals/cf/4d/4d/cf4d4d76fd90096c66ba84cea94f38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071" y="1851670"/>
            <a:ext cx="3187500" cy="23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55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Virtualization-Era Backup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770984" cy="3168302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Traits:</a:t>
            </a:r>
          </a:p>
          <a:p>
            <a:pPr lvl="1"/>
            <a:r>
              <a:rPr lang="en-IE" dirty="0"/>
              <a:t>Perpetual (CAPEX) licensing</a:t>
            </a:r>
          </a:p>
          <a:p>
            <a:pPr lvl="1"/>
            <a:r>
              <a:rPr lang="en-IE" dirty="0"/>
              <a:t>Designed for vSphere/Hyper-V first/only</a:t>
            </a:r>
          </a:p>
          <a:p>
            <a:pPr lvl="1"/>
            <a:r>
              <a:rPr lang="en-IE" dirty="0"/>
              <a:t>Backs up to disk first/only</a:t>
            </a:r>
          </a:p>
          <a:p>
            <a:pPr lvl="1"/>
            <a:r>
              <a:rPr lang="en-IE" dirty="0"/>
              <a:t>Using the cloud as backup media is a </a:t>
            </a:r>
            <a:r>
              <a:rPr lang="en-IE" dirty="0" err="1"/>
              <a:t>MacGuyver</a:t>
            </a:r>
            <a:r>
              <a:rPr lang="en-IE" dirty="0"/>
              <a:t> solution</a:t>
            </a:r>
          </a:p>
          <a:p>
            <a:r>
              <a:rPr lang="en-IE" dirty="0"/>
              <a:t>Can support using the cloud for backup media</a:t>
            </a:r>
          </a:p>
          <a:p>
            <a:r>
              <a:rPr lang="en-IE" dirty="0"/>
              <a:t>Often misses the point – reducing costs and wasted effort</a:t>
            </a:r>
          </a:p>
          <a:p>
            <a:r>
              <a:rPr lang="en-IE" dirty="0"/>
              <a:t>Focus on features, not service &amp; cost</a:t>
            </a:r>
          </a:p>
          <a:p>
            <a:endParaRPr lang="nb-NO" dirty="0"/>
          </a:p>
        </p:txBody>
      </p:sp>
      <p:pic>
        <p:nvPicPr>
          <p:cNvPr id="4098" name="Picture 2" descr="http://benrubenstein.net/wp-content/uploads/2011/10/hypervcola-300x2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194384"/>
            <a:ext cx="2403668" cy="190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2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Cloud-Era Backup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84326"/>
          </a:xfrm>
        </p:spPr>
        <p:txBody>
          <a:bodyPr>
            <a:normAutofit lnSpcReduction="10000"/>
          </a:bodyPr>
          <a:lstStyle/>
          <a:p>
            <a:r>
              <a:rPr lang="en-IE" dirty="0"/>
              <a:t>Traits</a:t>
            </a:r>
          </a:p>
          <a:p>
            <a:pPr lvl="1"/>
            <a:r>
              <a:rPr lang="en-IE" dirty="0"/>
              <a:t>Pay-as-you-go (PAYG) service charge (OPEX)</a:t>
            </a:r>
          </a:p>
          <a:p>
            <a:pPr lvl="1"/>
            <a:r>
              <a:rPr lang="en-IE" dirty="0"/>
              <a:t>Cloud storage is primary backup media</a:t>
            </a:r>
          </a:p>
          <a:p>
            <a:pPr lvl="1"/>
            <a:r>
              <a:rPr lang="en-IE" dirty="0"/>
              <a:t>Can support local disk-based backup media</a:t>
            </a:r>
          </a:p>
          <a:p>
            <a:r>
              <a:rPr lang="en-IE" dirty="0"/>
              <a:t>Focus is on service &amp; cost, not features</a:t>
            </a:r>
          </a:p>
          <a:p>
            <a:r>
              <a:rPr lang="en-IE" dirty="0"/>
              <a:t>Solves many traditional problems:</a:t>
            </a:r>
          </a:p>
          <a:p>
            <a:pPr lvl="1"/>
            <a:r>
              <a:rPr lang="en-IE" dirty="0"/>
              <a:t>Retention</a:t>
            </a:r>
          </a:p>
          <a:p>
            <a:pPr lvl="1"/>
            <a:r>
              <a:rPr lang="nb-NO" dirty="0"/>
              <a:t>Security</a:t>
            </a:r>
          </a:p>
          <a:p>
            <a:pPr lvl="1"/>
            <a:r>
              <a:rPr lang="nb-NO" dirty="0"/>
              <a:t>Compliance</a:t>
            </a:r>
          </a:p>
          <a:p>
            <a:pPr lvl="1"/>
            <a:r>
              <a:rPr lang="nb-NO" dirty="0"/>
              <a:t>Cost of backup hardware</a:t>
            </a:r>
          </a:p>
        </p:txBody>
      </p:sp>
      <p:pic>
        <p:nvPicPr>
          <p:cNvPr id="5122" name="Picture 2" descr="http://freevideolectures.com/blog/wp-content/uploads/2015/04/Cloud-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427734"/>
            <a:ext cx="2568030" cy="144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8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Cloud-Era Backup by Microsoft</a:t>
            </a:r>
          </a:p>
        </p:txBody>
      </p:sp>
    </p:spTree>
    <p:extLst>
      <p:ext uri="{BB962C8B-B14F-4D97-AF65-F5344CB8AC3E}">
        <p14:creationId xmlns:p14="http://schemas.microsoft.com/office/powerpoint/2010/main" val="1536598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0" y="2189311"/>
            <a:ext cx="9144000" cy="1102519"/>
          </a:xfrm>
        </p:spPr>
        <p:txBody>
          <a:bodyPr/>
          <a:lstStyle/>
          <a:p>
            <a:r>
              <a:rPr lang="nb-NO" dirty="0">
                <a:solidFill>
                  <a:schemeClr val="bg1"/>
                </a:solidFill>
              </a:rPr>
              <a:t>Transform On-Premises Backup With The Cloud</a:t>
            </a:r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Azure Backup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915000" cy="3456334"/>
          </a:xfrm>
        </p:spPr>
        <p:txBody>
          <a:bodyPr>
            <a:normAutofit/>
          </a:bodyPr>
          <a:lstStyle/>
          <a:p>
            <a:r>
              <a:rPr lang="en-IE" dirty="0"/>
              <a:t>Cloud-era backup from Microsoft</a:t>
            </a:r>
          </a:p>
          <a:p>
            <a:r>
              <a:rPr lang="en-IE" dirty="0"/>
              <a:t>Azure blob storage</a:t>
            </a:r>
          </a:p>
          <a:p>
            <a:pPr lvl="1"/>
            <a:r>
              <a:rPr lang="en-IE" dirty="0"/>
              <a:t>Very affordable</a:t>
            </a:r>
          </a:p>
          <a:p>
            <a:pPr lvl="1"/>
            <a:r>
              <a:rPr lang="en-IE" dirty="0"/>
              <a:t>Cloud-scale</a:t>
            </a:r>
          </a:p>
          <a:p>
            <a:pPr lvl="1"/>
            <a:r>
              <a:rPr lang="en-IE" dirty="0"/>
              <a:t>Geo-redundancy</a:t>
            </a:r>
          </a:p>
          <a:p>
            <a:pPr lvl="1"/>
            <a:r>
              <a:rPr lang="en-IE" dirty="0"/>
              <a:t>Trust no-one (TNO) encryption</a:t>
            </a:r>
          </a:p>
          <a:p>
            <a:pPr lvl="1"/>
            <a:r>
              <a:rPr lang="en-IE" dirty="0"/>
              <a:t>Yes, you can keep local backups too</a:t>
            </a:r>
          </a:p>
          <a:p>
            <a:r>
              <a:rPr lang="nb-NO" dirty="0"/>
              <a:t>Different types of service</a:t>
            </a:r>
          </a:p>
          <a:p>
            <a:pPr lvl="1"/>
            <a:r>
              <a:rPr lang="nb-NO" dirty="0"/>
              <a:t>Small-medium customers</a:t>
            </a:r>
          </a:p>
          <a:p>
            <a:pPr lvl="1"/>
            <a:r>
              <a:rPr lang="nb-NO" dirty="0"/>
              <a:t>Large customers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851670"/>
            <a:ext cx="1832389" cy="24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00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Key Differentiator of Azure Backup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410944" cy="324031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The cost of Azure storage!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Starts at </a:t>
            </a:r>
            <a:r>
              <a:rPr lang="nb-NO" dirty="0"/>
              <a:t>kr</a:t>
            </a:r>
            <a:r>
              <a:rPr lang="en-GB" dirty="0"/>
              <a:t>0.1947 </a:t>
            </a:r>
            <a:r>
              <a:rPr lang="nb-NO" dirty="0"/>
              <a:t>/ GB / Month</a:t>
            </a:r>
            <a:endParaRPr lang="en-IE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dirty="0"/>
              <a:t>RRP – less with CSP/EA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E" dirty="0"/>
              <a:t>LRS Hot Blob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Note: 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E" dirty="0"/>
              <a:t>Does not include instance charges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IE" dirty="0"/>
              <a:t>More on this later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E" dirty="0"/>
              <a:t>Just one of many Azure services</a:t>
            </a:r>
          </a:p>
          <a:p>
            <a:endParaRPr lang="nb-NO" sz="1600" dirty="0"/>
          </a:p>
        </p:txBody>
      </p:sp>
      <p:pic>
        <p:nvPicPr>
          <p:cNvPr id="6146" name="Picture 2" descr="https://s3.amazonaws.com/ngccoin-production/world-coin-price-guide/94529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471" y="2355726"/>
            <a:ext cx="1018563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s3.amazonaws.com/ngccoin-production/world-coin-price-guide/94529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829" y="2355726"/>
            <a:ext cx="1018563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68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Three On-Premises Azure Backup Solutions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58709"/>
              </p:ext>
            </p:extLst>
          </p:nvPr>
        </p:nvGraphicFramePr>
        <p:xfrm>
          <a:off x="395536" y="1334541"/>
          <a:ext cx="8169564" cy="3192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1954">
                  <a:extLst>
                    <a:ext uri="{9D8B030D-6E8A-4147-A177-3AD203B41FA5}">
                      <a16:colId xmlns:a16="http://schemas.microsoft.com/office/drawing/2014/main" val="3802281056"/>
                    </a:ext>
                  </a:extLst>
                </a:gridCol>
                <a:gridCol w="1881673">
                  <a:extLst>
                    <a:ext uri="{9D8B030D-6E8A-4147-A177-3AD203B41FA5}">
                      <a16:colId xmlns:a16="http://schemas.microsoft.com/office/drawing/2014/main" val="11668933"/>
                    </a:ext>
                  </a:extLst>
                </a:gridCol>
                <a:gridCol w="2203109">
                  <a:extLst>
                    <a:ext uri="{9D8B030D-6E8A-4147-A177-3AD203B41FA5}">
                      <a16:colId xmlns:a16="http://schemas.microsoft.com/office/drawing/2014/main" val="1629814441"/>
                    </a:ext>
                  </a:extLst>
                </a:gridCol>
                <a:gridCol w="2042828">
                  <a:extLst>
                    <a:ext uri="{9D8B030D-6E8A-4147-A177-3AD203B41FA5}">
                      <a16:colId xmlns:a16="http://schemas.microsoft.com/office/drawing/2014/main" val="1750812086"/>
                    </a:ext>
                  </a:extLst>
                </a:gridCol>
              </a:tblGrid>
              <a:tr h="4003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E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381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MARS Agent</a:t>
                      </a:r>
                      <a:endParaRPr lang="en-IE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System Center DPM</a:t>
                      </a:r>
                      <a:endParaRPr lang="en-IE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  <a:effectLst/>
                        </a:rPr>
                        <a:t>Microsoft Azure Backup Server (MABS)</a:t>
                      </a:r>
                      <a:endParaRPr lang="en-IE" sz="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140442"/>
                  </a:ext>
                </a:extLst>
              </a:tr>
              <a:tr h="130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Solution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381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Disk-to-Cloud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Disk-Disk-Cloud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Disk-Disk-Cloud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38362069"/>
                  </a:ext>
                </a:extLst>
              </a:tr>
              <a:tr h="264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Point of management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Agent (Portal support coming)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DPM Server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MABS (Portal support coming)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6516179"/>
                  </a:ext>
                </a:extLst>
              </a:tr>
              <a:tr h="8075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Backups supported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Files &amp; folders ONLY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Files &amp; Folders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Hyper-V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SQL Server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SharePoint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Exchange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effectLst/>
                        </a:rPr>
                        <a:t>ESXi</a:t>
                      </a:r>
                      <a:r>
                        <a:rPr lang="en-US" sz="800" b="1" baseline="0" dirty="0">
                          <a:effectLst/>
                        </a:rPr>
                        <a:t> </a:t>
                      </a:r>
                      <a:r>
                        <a:rPr lang="en-US" sz="800" b="0" baseline="0" dirty="0">
                          <a:effectLst/>
                        </a:rPr>
                        <a:t>(2012 R2 UR 11)</a:t>
                      </a:r>
                      <a:endParaRPr lang="en-IE" sz="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Files &amp; Folders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Hyper-V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SQL Server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SharePoint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Exchange</a:t>
                      </a:r>
                      <a:endParaRPr lang="en-IE" sz="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 err="1">
                          <a:effectLst/>
                        </a:rPr>
                        <a:t>ESXi</a:t>
                      </a:r>
                      <a:r>
                        <a:rPr lang="en-US" sz="800" dirty="0">
                          <a:effectLst/>
                        </a:rPr>
                        <a:t> (MABS</a:t>
                      </a:r>
                      <a:r>
                        <a:rPr lang="en-US" sz="800" baseline="0" dirty="0">
                          <a:effectLst/>
                        </a:rPr>
                        <a:t> Update 1)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2733305"/>
                  </a:ext>
                </a:extLst>
              </a:tr>
              <a:tr h="1390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Tape support?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67706931"/>
                  </a:ext>
                </a:extLst>
              </a:tr>
              <a:tr h="264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Recovery Points in the cloud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9,999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9,999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9,999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21824"/>
                  </a:ext>
                </a:extLst>
              </a:tr>
              <a:tr h="130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Maximum Retention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99 years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99 years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99 years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8256045"/>
                  </a:ext>
                </a:extLst>
              </a:tr>
              <a:tr h="130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Security Model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Trust No One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Trust No One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Trust No One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88992428"/>
                  </a:ext>
                </a:extLst>
              </a:tr>
              <a:tr h="1306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Traffic Shaping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248874"/>
                  </a:ext>
                </a:extLst>
              </a:tr>
              <a:tr h="264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Backup Traffic Window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No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Yes</a:t>
                      </a:r>
                      <a:endParaRPr lang="en-IE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Yes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9482047"/>
                  </a:ext>
                </a:extLst>
              </a:tr>
              <a:tr h="264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Max 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  <a:effectLst/>
                        </a:rPr>
                        <a:t>online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 backups per day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mpd="sng">
                      <a:solidFill>
                        <a:schemeClr val="lt1"/>
                      </a:solidFill>
                    </a:lnR>
                    <a:lnT w="12700" cmpd="sng">
                      <a:solidFill>
                        <a:schemeClr val="lt1"/>
                      </a:solidFill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5592713"/>
                  </a:ext>
                </a:extLst>
              </a:tr>
              <a:tr h="26461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  <a:effectLst/>
                        </a:rPr>
                        <a:t>Software Cost</a:t>
                      </a:r>
                      <a:endParaRPr lang="en-IE" sz="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chemeClr val="lt1"/>
                      </a:solidFill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lt1"/>
                      </a:solidFill>
                    </a:lnT>
                    <a:lnB w="12700" cmpd="sng">
                      <a:solidFill>
                        <a:schemeClr val="lt1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Free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System Center per physical</a:t>
                      </a:r>
                      <a:r>
                        <a:rPr lang="en-US" sz="800" baseline="0" dirty="0">
                          <a:effectLst/>
                        </a:rPr>
                        <a:t> machine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Free</a:t>
                      </a:r>
                      <a:endParaRPr lang="en-IE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631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167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FAQ – Part 1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987008" cy="3456334"/>
          </a:xfrm>
        </p:spPr>
        <p:txBody>
          <a:bodyPr>
            <a:normAutofit/>
          </a:bodyPr>
          <a:lstStyle/>
          <a:p>
            <a:pPr marL="385763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Is data encrypted?</a:t>
            </a:r>
          </a:p>
          <a:p>
            <a:pPr marL="728663" lvl="1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Yes, before it leaves customer site (AES256)</a:t>
            </a:r>
          </a:p>
          <a:p>
            <a:pPr marL="728663" lvl="1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Microsoft has no access to the secret key</a:t>
            </a:r>
          </a:p>
          <a:p>
            <a:pPr marL="385763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Is data compressed?</a:t>
            </a:r>
          </a:p>
          <a:p>
            <a:pPr marL="728663" lvl="1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Yes, but not de-duplicated</a:t>
            </a:r>
          </a:p>
          <a:p>
            <a:pPr marL="385763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Can I have a local restore cache?</a:t>
            </a:r>
          </a:p>
          <a:p>
            <a:pPr marL="728663" lvl="1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Yes, with DPM or Azure Backup Server</a:t>
            </a:r>
          </a:p>
          <a:p>
            <a:pPr marL="385763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Does it support Windows Server 2003/R2</a:t>
            </a:r>
            <a:endParaRPr lang="en-IE" sz="1800" dirty="0"/>
          </a:p>
          <a:p>
            <a:pPr marL="728663" lvl="1" indent="-385763" defTabSz="685775">
              <a:buFont typeface="Arial" panose="020B0604020202020204" pitchFamily="34" charset="0"/>
              <a:buChar char="•"/>
            </a:pPr>
            <a:r>
              <a:rPr lang="en-IE" dirty="0"/>
              <a:t>Microsoft ended support on July 14, 2015</a:t>
            </a:r>
          </a:p>
        </p:txBody>
      </p:sp>
      <p:pic>
        <p:nvPicPr>
          <p:cNvPr id="4" name="Picture 3" descr="Question Button by ricardomaia - Question Button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1" y="1630022"/>
            <a:ext cx="2581883" cy="25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5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FAQ – Part 2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338936" cy="3528342"/>
          </a:xfrm>
        </p:spPr>
        <p:txBody>
          <a:bodyPr>
            <a:normAutofit/>
          </a:bodyPr>
          <a:lstStyle/>
          <a:p>
            <a:r>
              <a:rPr lang="en-IE" dirty="0"/>
              <a:t>Can I restore local VMs into Azure from my Azure Backup?</a:t>
            </a:r>
          </a:p>
          <a:p>
            <a:pPr lvl="1"/>
            <a:r>
              <a:rPr lang="en-IE" dirty="0"/>
              <a:t>No – you have confused Backup and DR</a:t>
            </a:r>
          </a:p>
          <a:p>
            <a:pPr lvl="1"/>
            <a:r>
              <a:rPr lang="en-IE" dirty="0"/>
              <a:t>See Azure Site Recovery (ASR) for DR</a:t>
            </a:r>
          </a:p>
          <a:p>
            <a:r>
              <a:rPr lang="en-IE" dirty="0"/>
              <a:t>Is Azure Backup Server free?</a:t>
            </a:r>
          </a:p>
          <a:p>
            <a:pPr lvl="1"/>
            <a:r>
              <a:rPr lang="en-IE" dirty="0"/>
              <a:t>Yes, the software is free</a:t>
            </a:r>
          </a:p>
          <a:p>
            <a:pPr lvl="1"/>
            <a:r>
              <a:rPr lang="en-IE" dirty="0"/>
              <a:t>You pay instance charges for local (including local-only) backups</a:t>
            </a:r>
          </a:p>
          <a:p>
            <a:pPr lvl="1"/>
            <a:r>
              <a:rPr lang="en-IE" dirty="0"/>
              <a:t>You get online backup for the price of storage consumed – which is very small!</a:t>
            </a:r>
          </a:p>
        </p:txBody>
      </p:sp>
      <p:pic>
        <p:nvPicPr>
          <p:cNvPr id="4" name="Picture 3" descr="Question Button by ricardomaia - Question Button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541" y="1630022"/>
            <a:ext cx="2581883" cy="25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59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Long-Term Retention</a:t>
            </a:r>
          </a:p>
        </p:txBody>
      </p:sp>
      <p:pic>
        <p:nvPicPr>
          <p:cNvPr id="4" name="Picture 2" descr="https://www.petri.com/wp-content/uploads/2015/02/ComplexRetentionPolicy-590x3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491630"/>
            <a:ext cx="5040560" cy="32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09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First Backup – Offline Option</a:t>
            </a:r>
          </a:p>
        </p:txBody>
      </p:sp>
      <p:pic>
        <p:nvPicPr>
          <p:cNvPr id="5" name="Picture 4" descr="Log in | Sign Up Upload Clipart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249" y="4327279"/>
            <a:ext cx="1179592" cy="553287"/>
          </a:xfrm>
          <a:prstGeom prst="rect">
            <a:avLst/>
          </a:prstGeom>
        </p:spPr>
      </p:pic>
      <p:pic>
        <p:nvPicPr>
          <p:cNvPr id="6" name="Picture 5" descr="Stables for Horses building - vector Clip Art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951" y="3324301"/>
            <a:ext cx="2048662" cy="1471622"/>
          </a:xfrm>
          <a:prstGeom prst="rect">
            <a:avLst/>
          </a:prstGeom>
        </p:spPr>
      </p:pic>
      <p:pic>
        <p:nvPicPr>
          <p:cNvPr id="7" name="Picture 2" descr="https://azure.microsoft.com/svghandler/backup/?width=600&amp;height=3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452" y="1372590"/>
            <a:ext cx="2196345" cy="115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70407" y="4795923"/>
            <a:ext cx="1396536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24" dirty="0"/>
              <a:t>Customer 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6210653" y="2579296"/>
            <a:ext cx="1351652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sz="1324" dirty="0"/>
              <a:t>Azure Backup</a:t>
            </a:r>
          </a:p>
        </p:txBody>
      </p:sp>
      <p:pic>
        <p:nvPicPr>
          <p:cNvPr id="10" name="Picture 9" descr="Pipe by barretr - A metal pipe, for whatever reason (maybe the filter ..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883" y="2147639"/>
            <a:ext cx="2541329" cy="1385025"/>
          </a:xfrm>
          <a:prstGeom prst="rect">
            <a:avLst/>
          </a:prstGeom>
        </p:spPr>
      </p:pic>
      <p:pic>
        <p:nvPicPr>
          <p:cNvPr id="11" name="Picture 10" descr="Hard Disk by ricardomaia - Hard Disk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240" y="3355495"/>
            <a:ext cx="1168178" cy="1168178"/>
          </a:xfrm>
          <a:prstGeom prst="rect">
            <a:avLst/>
          </a:prstGeom>
        </p:spPr>
      </p:pic>
      <p:pic>
        <p:nvPicPr>
          <p:cNvPr id="12" name="Picture 11" descr="Hard Disk by ricardomaia - Hard Disk.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915" y="2688294"/>
            <a:ext cx="1168178" cy="1168178"/>
          </a:xfrm>
          <a:prstGeom prst="rect">
            <a:avLst/>
          </a:prstGeom>
        </p:spPr>
      </p:pic>
      <p:pic>
        <p:nvPicPr>
          <p:cNvPr id="13" name="Picture 12" descr="golden padlock - vector Clip Art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9679" y="3611414"/>
            <a:ext cx="264692" cy="395274"/>
          </a:xfrm>
          <a:prstGeom prst="rect">
            <a:avLst/>
          </a:prstGeom>
        </p:spPr>
      </p:pic>
      <p:pic>
        <p:nvPicPr>
          <p:cNvPr id="14" name="Picture 13" descr="golden padlock - vector Clip Art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194" y="2929027"/>
            <a:ext cx="264692" cy="395274"/>
          </a:xfrm>
          <a:prstGeom prst="rect">
            <a:avLst/>
          </a:prstGeom>
        </p:spPr>
      </p:pic>
      <p:pic>
        <p:nvPicPr>
          <p:cNvPr id="15" name="Picture 14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597" y="3015303"/>
            <a:ext cx="465456" cy="290055"/>
          </a:xfrm>
          <a:prstGeom prst="rect">
            <a:avLst/>
          </a:prstGeom>
        </p:spPr>
      </p:pic>
      <p:pic>
        <p:nvPicPr>
          <p:cNvPr id="16" name="Picture 15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9650" y="3127356"/>
            <a:ext cx="465456" cy="290055"/>
          </a:xfrm>
          <a:prstGeom prst="rect">
            <a:avLst/>
          </a:prstGeom>
        </p:spPr>
      </p:pic>
      <p:pic>
        <p:nvPicPr>
          <p:cNvPr id="17" name="Picture 16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1703" y="3239409"/>
            <a:ext cx="465456" cy="290055"/>
          </a:xfrm>
          <a:prstGeom prst="rect">
            <a:avLst/>
          </a:prstGeom>
        </p:spPr>
      </p:pic>
      <p:pic>
        <p:nvPicPr>
          <p:cNvPr id="18" name="Picture 17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608" y="3245222"/>
            <a:ext cx="465456" cy="290055"/>
          </a:xfrm>
          <a:prstGeom prst="rect">
            <a:avLst/>
          </a:prstGeom>
        </p:spPr>
      </p:pic>
      <p:pic>
        <p:nvPicPr>
          <p:cNvPr id="19" name="Picture 18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662" y="3357275"/>
            <a:ext cx="465456" cy="290055"/>
          </a:xfrm>
          <a:prstGeom prst="rect">
            <a:avLst/>
          </a:prstGeom>
        </p:spPr>
      </p:pic>
      <p:pic>
        <p:nvPicPr>
          <p:cNvPr id="20" name="Picture 19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7715" y="3469329"/>
            <a:ext cx="465456" cy="290055"/>
          </a:xfrm>
          <a:prstGeom prst="rect">
            <a:avLst/>
          </a:prstGeom>
        </p:spPr>
      </p:pic>
      <p:pic>
        <p:nvPicPr>
          <p:cNvPr id="21" name="Picture 20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233" y="2822493"/>
            <a:ext cx="465456" cy="290055"/>
          </a:xfrm>
          <a:prstGeom prst="rect">
            <a:avLst/>
          </a:prstGeom>
        </p:spPr>
      </p:pic>
      <p:pic>
        <p:nvPicPr>
          <p:cNvPr id="22" name="Picture 21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2286" y="2934546"/>
            <a:ext cx="465456" cy="290055"/>
          </a:xfrm>
          <a:prstGeom prst="rect">
            <a:avLst/>
          </a:prstGeom>
        </p:spPr>
      </p:pic>
      <p:pic>
        <p:nvPicPr>
          <p:cNvPr id="23" name="Picture 22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4339" y="3046599"/>
            <a:ext cx="465456" cy="290055"/>
          </a:xfrm>
          <a:prstGeom prst="rect">
            <a:avLst/>
          </a:prstGeom>
        </p:spPr>
      </p:pic>
      <p:pic>
        <p:nvPicPr>
          <p:cNvPr id="24" name="Picture 23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122" y="4282063"/>
            <a:ext cx="465456" cy="290055"/>
          </a:xfrm>
          <a:prstGeom prst="rect">
            <a:avLst/>
          </a:prstGeom>
        </p:spPr>
      </p:pic>
      <p:pic>
        <p:nvPicPr>
          <p:cNvPr id="25" name="Picture 24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2175" y="4394116"/>
            <a:ext cx="465456" cy="290055"/>
          </a:xfrm>
          <a:prstGeom prst="rect">
            <a:avLst/>
          </a:prstGeom>
        </p:spPr>
      </p:pic>
      <p:pic>
        <p:nvPicPr>
          <p:cNvPr id="26" name="Picture 25" descr="BIG IMAGE (PNG)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4228" y="4506169"/>
            <a:ext cx="465456" cy="29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1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5239E-6 2.31049E-6 L 0.2719 0.135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95" y="6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138E-6 3.84022E-6 L 0.25964 0.113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56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0485E-6 -4.63005E-6 L 0.24739 0.092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69" y="463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52259E-7 5.5379E-7 L 0.32321 0.0905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0" y="451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2397E-6 2.08352E-6 L 0.31096 0.068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8" y="342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998E-6 3.61325E-6 L 0.2987 0.04698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5" y="23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6449E-6 1.24376E-6 L 0.20986 0.1738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93" y="86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5928E-6 2.77349E-6 L 0.1976 0.1520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80" y="760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6952E-7 4.30322E-6 L 0.18535 0.13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67" y="651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2282E-6 -2.79619E-6 L 0.05961 -0.1109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4" y="-556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094E-6 -1.26645E-6 L 0.04812 -0.1327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0" y="-665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287E-7 2.63277E-7 L 0.03587 -0.154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7" y="-77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9344E-6 -2.16523E-6 L 0.06586 0.12302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3" y="615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4662E-7 -2.28325E-6 L 0.07174 0.13573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7" y="67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336E-6 -1.20744E-6 L 0.22964 -0.26827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6" y="-134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16952E-8 3.84022E-6 L -0.03587 -0.2188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0" y="-1094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74419E-7 4.24421E-6 L -0.03549 -0.20949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4" y="-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Email Alerts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338936" cy="3528342"/>
          </a:xfrm>
        </p:spPr>
        <p:txBody>
          <a:bodyPr>
            <a:normAutofit/>
          </a:bodyPr>
          <a:lstStyle/>
          <a:p>
            <a:r>
              <a:rPr lang="en-IE" dirty="0"/>
              <a:t>Manage by exception</a:t>
            </a:r>
          </a:p>
          <a:p>
            <a:r>
              <a:rPr lang="en-IE" dirty="0"/>
              <a:t>Track backup alerts in the recovery services vault</a:t>
            </a:r>
          </a:p>
          <a:p>
            <a:r>
              <a:rPr lang="en-IE" dirty="0"/>
              <a:t>Email alert options:</a:t>
            </a:r>
          </a:p>
          <a:p>
            <a:pPr lvl="1"/>
            <a:r>
              <a:rPr lang="en-IE" dirty="0"/>
              <a:t>Critical</a:t>
            </a:r>
          </a:p>
          <a:p>
            <a:pPr lvl="1"/>
            <a:r>
              <a:rPr lang="en-IE" dirty="0"/>
              <a:t>Warning</a:t>
            </a:r>
          </a:p>
          <a:p>
            <a:pPr lvl="1"/>
            <a:r>
              <a:rPr lang="en-IE" dirty="0"/>
              <a:t>Informational</a:t>
            </a:r>
          </a:p>
          <a:p>
            <a:r>
              <a:rPr lang="en-IE" dirty="0"/>
              <a:t>Frequency options:</a:t>
            </a:r>
          </a:p>
          <a:p>
            <a:pPr lvl="1"/>
            <a:r>
              <a:rPr lang="en-IE" dirty="0"/>
              <a:t>Per-hour digest</a:t>
            </a:r>
          </a:p>
          <a:p>
            <a:pPr lvl="1"/>
            <a:r>
              <a:rPr lang="en-IE" dirty="0"/>
              <a:t>Per-alert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469926"/>
            <a:ext cx="2571381" cy="300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07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MARS Agent</a:t>
            </a:r>
          </a:p>
        </p:txBody>
      </p:sp>
    </p:spTree>
    <p:extLst>
      <p:ext uri="{BB962C8B-B14F-4D97-AF65-F5344CB8AC3E}">
        <p14:creationId xmlns:p14="http://schemas.microsoft.com/office/powerpoint/2010/main" val="404321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MARS Agent 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439" y="1728519"/>
            <a:ext cx="2394689" cy="77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17" y="1807479"/>
            <a:ext cx="1041390" cy="61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95" y="3805595"/>
            <a:ext cx="1886573" cy="49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04243">
            <a:off x="3696572" y="2549000"/>
            <a:ext cx="128499" cy="1214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8460">
            <a:off x="4082044" y="2463973"/>
            <a:ext cx="128499" cy="13993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72805">
            <a:off x="4469382" y="2318594"/>
            <a:ext cx="128499" cy="1694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8513" y="4341749"/>
            <a:ext cx="452778" cy="246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8884" y="4341749"/>
            <a:ext cx="452778" cy="246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9255" y="4341749"/>
            <a:ext cx="452778" cy="246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937" y="1999868"/>
            <a:ext cx="241481" cy="236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937" y="2005780"/>
            <a:ext cx="241481" cy="236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9937" y="1997192"/>
            <a:ext cx="241481" cy="236175"/>
          </a:xfrm>
          <a:prstGeom prst="rect">
            <a:avLst/>
          </a:prstGeom>
        </p:spPr>
      </p:pic>
      <p:pic>
        <p:nvPicPr>
          <p:cNvPr id="16" name="Picture 15" descr="Clipart - Key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23" y="3705416"/>
            <a:ext cx="195189" cy="80841"/>
          </a:xfrm>
          <a:prstGeom prst="rect">
            <a:avLst/>
          </a:prstGeom>
        </p:spPr>
      </p:pic>
      <p:pic>
        <p:nvPicPr>
          <p:cNvPr id="17" name="Picture 16" descr="Clipart - Key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835" y="3723715"/>
            <a:ext cx="195189" cy="80841"/>
          </a:xfrm>
          <a:prstGeom prst="rect">
            <a:avLst/>
          </a:prstGeom>
        </p:spPr>
      </p:pic>
      <p:pic>
        <p:nvPicPr>
          <p:cNvPr id="18" name="Picture 17" descr="Clipart - Key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81" y="3719844"/>
            <a:ext cx="195189" cy="80841"/>
          </a:xfrm>
          <a:prstGeom prst="rect">
            <a:avLst/>
          </a:prstGeom>
        </p:spPr>
      </p:pic>
      <p:pic>
        <p:nvPicPr>
          <p:cNvPr id="19" name="Picture 18" descr="Clipart - Padlock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02" y="1935828"/>
            <a:ext cx="200715" cy="2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20482 0.427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2136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07407E-6 L 0.10781 0.4259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2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1771 0.4282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2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Aidan Finn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6419056" cy="2663825"/>
          </a:xfrm>
        </p:spPr>
        <p:txBody>
          <a:bodyPr>
            <a:normAutofit fontScale="92500" lnSpcReduction="10000"/>
          </a:bodyPr>
          <a:lstStyle/>
          <a:p>
            <a:r>
              <a:rPr lang="nb-NO" dirty="0"/>
              <a:t>Technical Sales Lead at MicroWarehouse Ltd,</a:t>
            </a:r>
          </a:p>
          <a:p>
            <a:r>
              <a:rPr lang="nb-NO" dirty="0"/>
              <a:t>MVP, Cloud &amp; Datacenter Management (Hyper-V)</a:t>
            </a:r>
          </a:p>
          <a:p>
            <a:r>
              <a:rPr lang="nb-NO" dirty="0"/>
              <a:t>Experienced with Azure, Hyper-V, Windows Server/Desktop, System Center, and IT infrastructure</a:t>
            </a:r>
          </a:p>
          <a:p>
            <a:r>
              <a:rPr lang="nb-NO" dirty="0"/>
              <a:t>http://www.aidanfinn.com</a:t>
            </a:r>
          </a:p>
          <a:p>
            <a:r>
              <a:rPr lang="nb-NO" dirty="0"/>
              <a:t>http://www.petri.com/author/aidan-finn</a:t>
            </a:r>
          </a:p>
          <a:p>
            <a:r>
              <a:rPr lang="nb-NO" dirty="0"/>
              <a:t>@joe_elway</a:t>
            </a:r>
          </a:p>
          <a:p>
            <a:r>
              <a:rPr lang="nb-NO" dirty="0"/>
              <a:t>aidanfinn.com</a:t>
            </a:r>
          </a:p>
          <a:p>
            <a:endParaRPr lang="nb-NO" dirty="0"/>
          </a:p>
        </p:txBody>
      </p:sp>
      <p:pic>
        <p:nvPicPr>
          <p:cNvPr id="9" name="Picture 4" descr="MVP_FullColor_ForScreen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44408" y="195486"/>
            <a:ext cx="595950" cy="93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33" y="1534691"/>
            <a:ext cx="1343025" cy="59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33" y="2111646"/>
            <a:ext cx="1343025" cy="2911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063" y="2528763"/>
            <a:ext cx="2003295" cy="691059"/>
          </a:xfrm>
          <a:prstGeom prst="rect">
            <a:avLst/>
          </a:prstGeom>
        </p:spPr>
      </p:pic>
      <p:pic>
        <p:nvPicPr>
          <p:cNvPr id="13" name="Picture 2" descr="http://ww1.prweb.com/prfiles/2013/11/18/12116346/DataON_Logos_White_300w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139" y="3345752"/>
            <a:ext cx="1608219" cy="50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24" y="339502"/>
            <a:ext cx="6325528" cy="45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MARS Agent Demo</a:t>
            </a:r>
          </a:p>
        </p:txBody>
      </p:sp>
    </p:spTree>
    <p:extLst>
      <p:ext uri="{BB962C8B-B14F-4D97-AF65-F5344CB8AC3E}">
        <p14:creationId xmlns:p14="http://schemas.microsoft.com/office/powerpoint/2010/main" val="2989921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Microsoft Azure Backup Server</a:t>
            </a:r>
          </a:p>
        </p:txBody>
      </p:sp>
    </p:spTree>
    <p:extLst>
      <p:ext uri="{BB962C8B-B14F-4D97-AF65-F5344CB8AC3E}">
        <p14:creationId xmlns:p14="http://schemas.microsoft.com/office/powerpoint/2010/main" val="160733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MABS Works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324" y="1678718"/>
            <a:ext cx="2394689" cy="7788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076" y="1740253"/>
            <a:ext cx="1041390" cy="61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/>
              <p14:cNvContentPartPr/>
              <p14:nvPr/>
            </p14:nvContentPartPr>
            <p14:xfrm>
              <a:off x="5005877" y="2904076"/>
              <a:ext cx="0" cy="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/>
              <p14:cNvContentPartPr/>
              <p14:nvPr/>
            </p14:nvContentPartPr>
            <p14:xfrm>
              <a:off x="4695917" y="2817946"/>
              <a:ext cx="0" cy="27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/>
            <p:spPr/>
          </p:pic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571" y="2903195"/>
            <a:ext cx="2818461" cy="1540763"/>
          </a:xfrm>
          <a:prstGeom prst="rect">
            <a:avLst/>
          </a:prstGeom>
        </p:spPr>
      </p:pic>
      <p:pic>
        <p:nvPicPr>
          <p:cNvPr id="25" name="Picture 2" descr="http://www.unylogix.com/data_storage/backup/images/legato_logo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631" y="3058766"/>
            <a:ext cx="1052128" cy="3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Red circle with diagonal cross. Intended as an overlay over other ...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477" y="2958140"/>
            <a:ext cx="504265" cy="5042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1161" y="2998561"/>
            <a:ext cx="1724507" cy="58197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3961841" y="3454589"/>
            <a:ext cx="35299" cy="4273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583642" y="3402200"/>
            <a:ext cx="378199" cy="4797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4022430" y="3402201"/>
            <a:ext cx="241892" cy="4797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4082787" y="3454588"/>
            <a:ext cx="494257" cy="4256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097933" y="3402200"/>
            <a:ext cx="817083" cy="520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178674" y="3402200"/>
            <a:ext cx="998561" cy="520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224058" y="3340690"/>
            <a:ext cx="1406864" cy="5815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830731" y="2376064"/>
            <a:ext cx="120985" cy="6424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Clipart - Padlock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373" y="1882863"/>
            <a:ext cx="200715" cy="29753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9438" y="1995672"/>
            <a:ext cx="182585" cy="178573"/>
          </a:xfrm>
          <a:prstGeom prst="rect">
            <a:avLst/>
          </a:prstGeom>
        </p:spPr>
      </p:pic>
      <p:pic>
        <p:nvPicPr>
          <p:cNvPr id="38" name="Picture 37" descr="Clipart - Key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548" y="2930669"/>
            <a:ext cx="327852" cy="135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66256" y="3067244"/>
            <a:ext cx="539835" cy="3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6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00139 L -0.05521 0.2368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5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Staging Location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IE" dirty="0"/>
              <a:t>Easy requirement to forget</a:t>
            </a:r>
          </a:p>
          <a:p>
            <a:r>
              <a:rPr lang="en-IE" dirty="0"/>
              <a:t>Temporary location</a:t>
            </a:r>
          </a:p>
          <a:p>
            <a:r>
              <a:rPr lang="en-IE" dirty="0"/>
              <a:t>Used when restoring </a:t>
            </a:r>
            <a:r>
              <a:rPr lang="en-IE" dirty="0">
                <a:solidFill>
                  <a:srgbClr val="68D729"/>
                </a:solidFill>
              </a:rPr>
              <a:t>from Azure</a:t>
            </a:r>
          </a:p>
          <a:p>
            <a:r>
              <a:rPr lang="en-IE" dirty="0"/>
              <a:t>Folder must have free capacity:</a:t>
            </a:r>
          </a:p>
          <a:p>
            <a:pPr lvl="1"/>
            <a:r>
              <a:rPr lang="en-IE" dirty="0"/>
              <a:t>Size of a database being restored</a:t>
            </a:r>
          </a:p>
          <a:p>
            <a:pPr lvl="1"/>
            <a:r>
              <a:rPr lang="en-IE" dirty="0"/>
              <a:t>Size of 10 VMs being restored at once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807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MABS Demo</a:t>
            </a:r>
          </a:p>
        </p:txBody>
      </p:sp>
    </p:spTree>
    <p:extLst>
      <p:ext uri="{BB962C8B-B14F-4D97-AF65-F5344CB8AC3E}">
        <p14:creationId xmlns:p14="http://schemas.microsoft.com/office/powerpoint/2010/main" val="648898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Pricing of Azure Backup</a:t>
            </a:r>
          </a:p>
        </p:txBody>
      </p:sp>
    </p:spTree>
    <p:extLst>
      <p:ext uri="{BB962C8B-B14F-4D97-AF65-F5344CB8AC3E}">
        <p14:creationId xmlns:p14="http://schemas.microsoft.com/office/powerpoint/2010/main" val="1272486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Common Pricing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456334"/>
          </a:xfrm>
        </p:spPr>
        <p:txBody>
          <a:bodyPr>
            <a:normAutofit/>
          </a:bodyPr>
          <a:lstStyle/>
          <a:p>
            <a:r>
              <a:rPr lang="en-IE" dirty="0"/>
              <a:t>MARS agent</a:t>
            </a:r>
          </a:p>
          <a:p>
            <a:pPr lvl="1"/>
            <a:r>
              <a:rPr lang="en-IE" dirty="0"/>
              <a:t>Hot blob storage consumed</a:t>
            </a:r>
          </a:p>
          <a:p>
            <a:pPr lvl="1"/>
            <a:r>
              <a:rPr lang="en-IE" dirty="0"/>
              <a:t>Instance charges</a:t>
            </a:r>
          </a:p>
          <a:p>
            <a:r>
              <a:rPr lang="en-IE" dirty="0"/>
              <a:t>Azure Backup Server</a:t>
            </a:r>
          </a:p>
          <a:p>
            <a:pPr lvl="1"/>
            <a:r>
              <a:rPr lang="en-IE" dirty="0"/>
              <a:t>Hot blob storage consumed</a:t>
            </a:r>
          </a:p>
          <a:p>
            <a:pPr lvl="1"/>
            <a:r>
              <a:rPr lang="en-IE" dirty="0"/>
              <a:t>Instance charges</a:t>
            </a:r>
          </a:p>
          <a:p>
            <a:r>
              <a:rPr lang="en-IE" dirty="0"/>
              <a:t>System </a:t>
            </a:r>
            <a:r>
              <a:rPr lang="en-IE" dirty="0" err="1"/>
              <a:t>Center</a:t>
            </a:r>
            <a:r>
              <a:rPr lang="en-IE" dirty="0"/>
              <a:t> Data Protection Manager</a:t>
            </a:r>
          </a:p>
          <a:p>
            <a:pPr lvl="1"/>
            <a:r>
              <a:rPr lang="en-IE" dirty="0"/>
              <a:t>Hot blob storage consumed</a:t>
            </a:r>
          </a:p>
          <a:p>
            <a:pPr lvl="1"/>
            <a:r>
              <a:rPr lang="en-IE" dirty="0"/>
              <a:t>Instance charges</a:t>
            </a:r>
          </a:p>
          <a:p>
            <a:pPr lvl="1"/>
            <a:r>
              <a:rPr lang="en-IE" dirty="0"/>
              <a:t>System </a:t>
            </a:r>
            <a:r>
              <a:rPr lang="en-IE" dirty="0" err="1"/>
              <a:t>Center</a:t>
            </a:r>
            <a:r>
              <a:rPr lang="en-IE" dirty="0"/>
              <a:t> / OMS volume licensing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9647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Blob Storage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nb-NO" dirty="0"/>
              <a:t>Hot Blob LRS, starting at kr</a:t>
            </a:r>
            <a:r>
              <a:rPr lang="en-GB" dirty="0"/>
              <a:t>0.1947 </a:t>
            </a:r>
            <a:r>
              <a:rPr lang="nb-NO" dirty="0"/>
              <a:t>/ GB / Month</a:t>
            </a:r>
          </a:p>
          <a:p>
            <a:pPr lvl="1"/>
            <a:r>
              <a:rPr lang="nb-NO" dirty="0"/>
              <a:t>Approx. kr199.38 for 1 TB / month</a:t>
            </a:r>
          </a:p>
          <a:p>
            <a:pPr lvl="1"/>
            <a:r>
              <a:rPr lang="nb-NO" dirty="0"/>
              <a:t>Approx. kr19,938 for 100 TB / month</a:t>
            </a:r>
          </a:p>
          <a:p>
            <a:r>
              <a:rPr lang="nb-NO" dirty="0"/>
              <a:t>Notes:</a:t>
            </a:r>
          </a:p>
          <a:p>
            <a:pPr lvl="1"/>
            <a:r>
              <a:rPr lang="nb-NO" dirty="0"/>
              <a:t>North Europe retail pricing above</a:t>
            </a:r>
          </a:p>
          <a:p>
            <a:pPr lvl="1"/>
            <a:r>
              <a:rPr lang="nb-NO" dirty="0"/>
              <a:t>Compression reduces storage consumption</a:t>
            </a:r>
          </a:p>
          <a:p>
            <a:pPr lvl="1"/>
            <a:r>
              <a:rPr lang="nb-NO" dirty="0"/>
              <a:t>Retention increases consumption of storage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45852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Instance Charges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IE" dirty="0"/>
              <a:t>Price you pay for backing something up</a:t>
            </a:r>
          </a:p>
          <a:p>
            <a:pPr lvl="1"/>
            <a:r>
              <a:rPr lang="en-IE" dirty="0"/>
              <a:t>Total size of files &amp; folders on 1 machine</a:t>
            </a:r>
          </a:p>
          <a:p>
            <a:pPr lvl="1"/>
            <a:r>
              <a:rPr lang="en-IE" dirty="0"/>
              <a:t>Total actual VMDK/VHD size of a VM</a:t>
            </a:r>
          </a:p>
          <a:p>
            <a:r>
              <a:rPr lang="en-IE" dirty="0"/>
              <a:t>Three charges:</a:t>
            </a:r>
          </a:p>
          <a:p>
            <a:pPr lvl="1"/>
            <a:r>
              <a:rPr lang="en-IE" dirty="0"/>
              <a:t>0 – 50 GB: kr31.47</a:t>
            </a:r>
          </a:p>
          <a:p>
            <a:pPr lvl="1"/>
            <a:r>
              <a:rPr lang="en-IE" dirty="0"/>
              <a:t>50 – 500 GB: </a:t>
            </a:r>
            <a:r>
              <a:rPr lang="en-GB" dirty="0"/>
              <a:t>kr62.93</a:t>
            </a:r>
            <a:endParaRPr lang="en-IE" dirty="0"/>
          </a:p>
          <a:p>
            <a:pPr lvl="1"/>
            <a:r>
              <a:rPr lang="en-IE" dirty="0"/>
              <a:t>500+ GB: Multiples of 50 – 500 GB charge (e.g. 2 * </a:t>
            </a:r>
            <a:r>
              <a:rPr lang="en-GB" dirty="0"/>
              <a:t>kr62.93 for 700 GB)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7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Azyre Backup Pricing Myths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0" y="2012934"/>
            <a:ext cx="8892480" cy="6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60" y="2849579"/>
            <a:ext cx="8892480" cy="5403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31" y="4876006"/>
            <a:ext cx="759350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67"/>
            <a:r>
              <a:rPr lang="en-IE" sz="900" i="1" dirty="0"/>
              <a:t>Source: Azure Backup Pricing https://azure.microsoft.com/en-us/pricing/details/backup/</a:t>
            </a:r>
          </a:p>
        </p:txBody>
      </p:sp>
    </p:spTree>
    <p:extLst>
      <p:ext uri="{BB962C8B-B14F-4D97-AF65-F5344CB8AC3E}">
        <p14:creationId xmlns:p14="http://schemas.microsoft.com/office/powerpoint/2010/main" val="349764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Dude, Where’s My Demos?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IE" dirty="0"/>
              <a:t>Lots of demos in this session</a:t>
            </a:r>
          </a:p>
          <a:p>
            <a:r>
              <a:rPr lang="nb-NO" dirty="0"/>
              <a:t>A little PowerPoint just to help tell the story</a:t>
            </a:r>
          </a:p>
        </p:txBody>
      </p:sp>
    </p:spTree>
    <p:extLst>
      <p:ext uri="{BB962C8B-B14F-4D97-AF65-F5344CB8AC3E}">
        <p14:creationId xmlns:p14="http://schemas.microsoft.com/office/powerpoint/2010/main" val="59235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Summary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5626968" cy="3528342"/>
          </a:xfrm>
        </p:spPr>
        <p:txBody>
          <a:bodyPr>
            <a:normAutofit/>
          </a:bodyPr>
          <a:lstStyle/>
          <a:p>
            <a:r>
              <a:rPr lang="en-IE" dirty="0"/>
              <a:t>Are you an accidental backup admin</a:t>
            </a:r>
            <a:r>
              <a:rPr lang="en-GB" dirty="0"/>
              <a:t>?</a:t>
            </a:r>
            <a:endParaRPr lang="nb-NO" dirty="0"/>
          </a:p>
          <a:p>
            <a:r>
              <a:rPr lang="nb-NO" dirty="0"/>
              <a:t>Embrace the cloud</a:t>
            </a:r>
          </a:p>
          <a:p>
            <a:pPr lvl="1"/>
            <a:r>
              <a:rPr lang="nb-NO" dirty="0"/>
              <a:t>Using true cloud services</a:t>
            </a:r>
          </a:p>
          <a:p>
            <a:r>
              <a:rPr lang="nb-NO" dirty="0"/>
              <a:t>Reduce:</a:t>
            </a:r>
          </a:p>
          <a:p>
            <a:pPr lvl="1"/>
            <a:r>
              <a:rPr lang="nb-NO" dirty="0"/>
              <a:t>Wasted effort</a:t>
            </a:r>
          </a:p>
          <a:p>
            <a:pPr lvl="1"/>
            <a:r>
              <a:rPr lang="en-IE" dirty="0"/>
              <a:t>CAPEX costs</a:t>
            </a:r>
          </a:p>
          <a:p>
            <a:r>
              <a:rPr lang="en-IE" dirty="0"/>
              <a:t>Increase:</a:t>
            </a:r>
          </a:p>
          <a:p>
            <a:pPr lvl="1"/>
            <a:r>
              <a:rPr lang="en-IE" dirty="0"/>
              <a:t>Retention</a:t>
            </a:r>
          </a:p>
          <a:p>
            <a:pPr lvl="1"/>
            <a:r>
              <a:rPr lang="en-IE" dirty="0"/>
              <a:t>Security</a:t>
            </a:r>
          </a:p>
          <a:p>
            <a:r>
              <a:rPr lang="en-IE" dirty="0"/>
              <a:t>Launch a raid on those tapes!</a:t>
            </a:r>
          </a:p>
        </p:txBody>
      </p:sp>
      <p:pic>
        <p:nvPicPr>
          <p:cNvPr id="2050" name="Picture 2" descr="http://cdn.collider.com/wp-content/uploads/vikings-travis-fimmel-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69926"/>
            <a:ext cx="2059477" cy="30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38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Thank You!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860032" y="1563688"/>
            <a:ext cx="3826768" cy="26638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@joe_elway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aidanfinn.com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2023626"/>
            <a:ext cx="1296144" cy="256285"/>
          </a:xfrm>
          <a:prstGeom prst="rect">
            <a:avLst/>
          </a:prstGeom>
        </p:spPr>
      </p:pic>
      <p:pic>
        <p:nvPicPr>
          <p:cNvPr id="5" name="Picture 2" descr="http://ayunhalliday.com/wp-content/uploads/2015/09/Facebook-logo-png-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31" y="2739849"/>
            <a:ext cx="448371" cy="30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VP_FullColor_ForScreen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7966" y="267494"/>
            <a:ext cx="655669" cy="102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2279911"/>
            <a:ext cx="2258194" cy="15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5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 txBox="1">
            <a:spLocks/>
          </p:cNvSpPr>
          <p:nvPr/>
        </p:nvSpPr>
        <p:spPr>
          <a:xfrm>
            <a:off x="457200" y="2139702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Why Are We Employed?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024286"/>
          </a:xfrm>
        </p:spPr>
        <p:txBody>
          <a:bodyPr>
            <a:normAutofit lnSpcReduction="10000"/>
          </a:bodyPr>
          <a:lstStyle/>
          <a:p>
            <a:r>
              <a:rPr lang="en-IE" dirty="0"/>
              <a:t>Provide tools and services to enable the business to operate</a:t>
            </a:r>
          </a:p>
          <a:p>
            <a:r>
              <a:rPr lang="en-IE" dirty="0"/>
              <a:t>What’s of value?</a:t>
            </a:r>
          </a:p>
          <a:p>
            <a:pPr lvl="1"/>
            <a:r>
              <a:rPr lang="en-IE" dirty="0"/>
              <a:t>Deploying assets</a:t>
            </a:r>
          </a:p>
          <a:p>
            <a:pPr lvl="1"/>
            <a:r>
              <a:rPr lang="en-IE" dirty="0"/>
              <a:t>Enabling security and accessibility</a:t>
            </a:r>
          </a:p>
          <a:p>
            <a:pPr lvl="1"/>
            <a:r>
              <a:rPr lang="en-IE" dirty="0"/>
              <a:t>Rapid responsiveness</a:t>
            </a:r>
          </a:p>
          <a:p>
            <a:pPr lvl="1"/>
            <a:r>
              <a:rPr lang="en-IE" dirty="0"/>
              <a:t>Protecting assets</a:t>
            </a:r>
          </a:p>
          <a:p>
            <a:r>
              <a:rPr lang="en-IE" dirty="0"/>
              <a:t>What’s not of value?</a:t>
            </a:r>
          </a:p>
          <a:p>
            <a:pPr lvl="1"/>
            <a:r>
              <a:rPr lang="en-IE" dirty="0"/>
              <a:t>IT for the sake of IT</a:t>
            </a:r>
          </a:p>
          <a:p>
            <a:pPr lvl="1"/>
            <a:r>
              <a:rPr lang="en-IE" dirty="0"/>
              <a:t>Cataloguing/indexing tapes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423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"My Backup Tool is Awesome"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>
            <a:normAutofit/>
          </a:bodyPr>
          <a:lstStyle/>
          <a:p>
            <a:r>
              <a:rPr lang="en-IE" dirty="0"/>
              <a:t>It might be</a:t>
            </a:r>
          </a:p>
          <a:p>
            <a:r>
              <a:rPr lang="en-IE" dirty="0"/>
              <a:t>But is it what you need?</a:t>
            </a:r>
          </a:p>
          <a:p>
            <a:r>
              <a:rPr lang="en-IE" dirty="0"/>
              <a:t>Was the capital expenditure (CAPEX) really worth it?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87354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These Guys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264" y="1454784"/>
            <a:ext cx="5263471" cy="320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2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Tell Me I Should Drive This</a:t>
            </a:r>
          </a:p>
        </p:txBody>
      </p:sp>
      <p:pic>
        <p:nvPicPr>
          <p:cNvPr id="1026" name="Picture 2" descr="http://o.aolcdn.com/commerce/autodata/images/USC40BMC171A0210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85" y="1469926"/>
            <a:ext cx="4831829" cy="318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66657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2178</TotalTime>
  <Words>1073</Words>
  <Application>Microsoft Office PowerPoint</Application>
  <PresentationFormat>On-screen Show (16:9)</PresentationFormat>
  <Paragraphs>258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Museo Sans 100</vt:lpstr>
      <vt:lpstr>Museo Sans 300</vt:lpstr>
      <vt:lpstr>Times New Roman</vt:lpstr>
      <vt:lpstr>Verdana</vt:lpstr>
      <vt:lpstr>PPT-mal_NIC</vt:lpstr>
      <vt:lpstr>PowerPoint Presentation</vt:lpstr>
      <vt:lpstr>Transform On-Premises Backup With The Cloud</vt:lpstr>
      <vt:lpstr>Aidan Finn</vt:lpstr>
      <vt:lpstr>Dude, Where’s My Demos?</vt:lpstr>
      <vt:lpstr>PowerPoint Presentation</vt:lpstr>
      <vt:lpstr>Why Are We Employed?</vt:lpstr>
      <vt:lpstr>"My Backup Tool is Awesome"</vt:lpstr>
      <vt:lpstr>These Guys</vt:lpstr>
      <vt:lpstr>Tell Me I Should Drive This</vt:lpstr>
      <vt:lpstr>The Best Experience &amp; Features</vt:lpstr>
      <vt:lpstr>But I Choose To Drive One Of These</vt:lpstr>
      <vt:lpstr>What’s This Got To Do With Backup?</vt:lpstr>
      <vt:lpstr>PowerPoint Presentation</vt:lpstr>
      <vt:lpstr>The Never Ending Love Affair With Tape</vt:lpstr>
      <vt:lpstr>Tape Huggers</vt:lpstr>
      <vt:lpstr>Pre-Virtualization-Era Backup</vt:lpstr>
      <vt:lpstr>Virtualization-Era Backup</vt:lpstr>
      <vt:lpstr>Cloud-Era Backup</vt:lpstr>
      <vt:lpstr>PowerPoint Presentation</vt:lpstr>
      <vt:lpstr>Azure Backup</vt:lpstr>
      <vt:lpstr>The Key Differentiator of Azure Backup</vt:lpstr>
      <vt:lpstr>Three On-Premises Azure Backup Solutions</vt:lpstr>
      <vt:lpstr>FAQ – Part 1</vt:lpstr>
      <vt:lpstr>FAQ – Part 2</vt:lpstr>
      <vt:lpstr>Long-Term Retention</vt:lpstr>
      <vt:lpstr>First Backup – Offline Option</vt:lpstr>
      <vt:lpstr>Email Alerts</vt:lpstr>
      <vt:lpstr>PowerPoint Presentation</vt:lpstr>
      <vt:lpstr>How MARS Agent Works</vt:lpstr>
      <vt:lpstr>PowerPoint Presentation</vt:lpstr>
      <vt:lpstr>PowerPoint Presentation</vt:lpstr>
      <vt:lpstr>How MABS Works</vt:lpstr>
      <vt:lpstr>Staging Location</vt:lpstr>
      <vt:lpstr>PowerPoint Presentation</vt:lpstr>
      <vt:lpstr>PowerPoint Presentation</vt:lpstr>
      <vt:lpstr>Common Pricing</vt:lpstr>
      <vt:lpstr>Blob Storage</vt:lpstr>
      <vt:lpstr>Instance Charges</vt:lpstr>
      <vt:lpstr>Azyre Backup Pricing Myths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Aidan Finn</cp:lastModifiedBy>
  <cp:revision>180</cp:revision>
  <dcterms:created xsi:type="dcterms:W3CDTF">2012-11-21T10:27:26Z</dcterms:created>
  <dcterms:modified xsi:type="dcterms:W3CDTF">2017-02-02T22:45:41Z</dcterms:modified>
</cp:coreProperties>
</file>